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ireen Kassa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59" d="100"/>
          <a:sy n="159" d="100"/>
        </p:scale>
        <p:origin x="472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09-26T16:44:10.301" idx="1">
    <p:pos x="265" y="932"/>
    <p:text>@mo.daryaaman@gmail.com can you please change the video snapshot to the PFHC logo. Otherwise everything else looks great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basedhealthprofessionals.com/books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1a991f04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21a991f04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232b8688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8232b8688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Please add the dates November 6/7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821a991f0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821a991f04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weekly dose of plant-based nutrition and lifestyle medicine education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821a991f04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821a991f04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Supporting the NHS to prioritise plant-based meals on patient and staff menus.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Supported by 24 healthcare organisations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Rather than the snap shot of the video please add the logo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83d4988cd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83d4988cd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821a991f04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821a991f04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821a991f04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821a991f04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Could you add one of your graphics you made for social media rather than the current picture as it will give people more information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232b8688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232b8688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Same with this please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232b8688f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8232b8688f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232b8688f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8232b8688f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8232b8688f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8232b8688f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821a991f0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821a991f0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8232b8688f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8232b8688f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Please replace the vegan child book with sarah bentley news book - top of this page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https://plantbasedhealthprofessionals.com/books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00613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comments" Target="../comments/commen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13.pn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.png"/><Relationship Id="rId10" Type="http://schemas.openxmlformats.org/officeDocument/2006/relationships/image" Target="../media/image38.jpg"/><Relationship Id="rId4" Type="http://schemas.openxmlformats.org/officeDocument/2006/relationships/image" Target="../media/image33.jpg"/><Relationship Id="rId9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490500" y="2287990"/>
            <a:ext cx="4677300" cy="128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078037"/>
                </a:solidFill>
              </a:rPr>
              <a:t>NLMC25</a:t>
            </a:r>
            <a:r>
              <a:rPr lang="en-GB" sz="4400">
                <a:solidFill>
                  <a:srgbClr val="078037"/>
                </a:solidFill>
              </a:rPr>
              <a:t> Virtual Conference </a:t>
            </a:r>
            <a:endParaRPr sz="4400">
              <a:solidFill>
                <a:srgbClr val="078037"/>
              </a:solidFill>
            </a:endParaRPr>
          </a:p>
        </p:txBody>
      </p:sp>
      <p:sp>
        <p:nvSpPr>
          <p:cNvPr id="100" name="Google Shape;100;p25"/>
          <p:cNvSpPr txBox="1"/>
          <p:nvPr/>
        </p:nvSpPr>
        <p:spPr>
          <a:xfrm>
            <a:off x="542825" y="3658350"/>
            <a:ext cx="2903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rgbClr val="999999"/>
                </a:solidFill>
              </a:rPr>
              <a:t>Saturday 4th October 2025</a:t>
            </a:r>
            <a:endParaRPr sz="1600">
              <a:solidFill>
                <a:srgbClr val="999999"/>
              </a:solidFill>
            </a:endParaRPr>
          </a:p>
        </p:txBody>
      </p:sp>
      <p:pic>
        <p:nvPicPr>
          <p:cNvPr id="101" name="Google Shape;101;p25" descr="Blur of business Conference and Presentation in the conference hall (provided by Getty Images)"/>
          <p:cNvPicPr preferRelativeResize="0"/>
          <p:nvPr/>
        </p:nvPicPr>
        <p:blipFill rotWithShape="1">
          <a:blip r:embed="rId3">
            <a:alphaModFix/>
          </a:blip>
          <a:srcRect l="43271" r="678"/>
          <a:stretch/>
        </p:blipFill>
        <p:spPr>
          <a:xfrm>
            <a:off x="4821050" y="0"/>
            <a:ext cx="4322949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25"/>
          <p:cNvCxnSpPr/>
          <p:nvPr/>
        </p:nvCxnSpPr>
        <p:spPr>
          <a:xfrm>
            <a:off x="597750" y="3642140"/>
            <a:ext cx="36255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3" name="Google Shape;103;p25" title="NLMC-logo-400-trans-W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225" y="1224650"/>
            <a:ext cx="814575" cy="81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5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25" title="imag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/>
        </p:nvSpPr>
        <p:spPr>
          <a:xfrm>
            <a:off x="542825" y="3946470"/>
            <a:ext cx="2903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rgbClr val="999999"/>
                </a:solidFill>
              </a:rPr>
              <a:t>9.50 - 17.40</a:t>
            </a:r>
            <a:endParaRPr sz="1600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6" title="qr-code-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21564" y="2710555"/>
            <a:ext cx="2242799" cy="22427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6"/>
          <p:cNvSpPr txBox="1">
            <a:spLocks noGrp="1"/>
          </p:cNvSpPr>
          <p:nvPr>
            <p:ph type="ctrTitle"/>
          </p:nvPr>
        </p:nvSpPr>
        <p:spPr>
          <a:xfrm>
            <a:off x="406750" y="247391"/>
            <a:ext cx="4677300" cy="72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078037"/>
                </a:solidFill>
              </a:rPr>
              <a:t>NLMC25 LIVE</a:t>
            </a:r>
            <a:endParaRPr sz="4400">
              <a:solidFill>
                <a:srgbClr val="078037"/>
              </a:solidFill>
            </a:endParaRPr>
          </a:p>
        </p:txBody>
      </p:sp>
      <p:cxnSp>
        <p:nvCxnSpPr>
          <p:cNvPr id="113" name="Google Shape;113;p26"/>
          <p:cNvCxnSpPr/>
          <p:nvPr/>
        </p:nvCxnSpPr>
        <p:spPr>
          <a:xfrm>
            <a:off x="397750" y="26055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26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5" name="Google Shape;115;p26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6"/>
          <p:cNvSpPr txBox="1"/>
          <p:nvPr/>
        </p:nvSpPr>
        <p:spPr>
          <a:xfrm>
            <a:off x="421575" y="967700"/>
            <a:ext cx="4323000" cy="12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999999"/>
                </a:solidFill>
              </a:rPr>
              <a:t>Join us for our best-ever 2-day in person conference</a:t>
            </a:r>
            <a:r>
              <a:rPr lang="en-GB" sz="1600">
                <a:solidFill>
                  <a:srgbClr val="999999"/>
                </a:solidFill>
              </a:rPr>
              <a:t> in West London packed full of inspiring speakers, experts in the field of nutrition and lifestyle medicine.</a:t>
            </a:r>
            <a:endParaRPr sz="1600">
              <a:solidFill>
                <a:srgbClr val="999999"/>
              </a:solidFill>
            </a:endParaRPr>
          </a:p>
        </p:txBody>
      </p:sp>
      <p:pic>
        <p:nvPicPr>
          <p:cNvPr id="117" name="Google Shape;117;p26" title="P1180579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7027" y="3383628"/>
            <a:ext cx="2085924" cy="1564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8" name="Google Shape;118;p26" title="Screenshot 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26177" y="3171800"/>
            <a:ext cx="2469652" cy="1860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9" name="Google Shape;119;p26" title="Screenshot 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96713" y="1010925"/>
            <a:ext cx="3282099" cy="2472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20" name="Google Shape;120;p26" title="NLMC-logo-400-trans-WB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3000" y="210812"/>
            <a:ext cx="898974" cy="90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21575" y="2132100"/>
            <a:ext cx="26013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078037"/>
                </a:solidFill>
              </a:rPr>
              <a:t>6th and 7th November</a:t>
            </a:r>
            <a:endParaRPr sz="1600">
              <a:solidFill>
                <a:srgbClr val="07803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7"/>
          <p:cNvSpPr txBox="1">
            <a:spLocks noGrp="1"/>
          </p:cNvSpPr>
          <p:nvPr>
            <p:ph type="ctrTitle"/>
          </p:nvPr>
        </p:nvSpPr>
        <p:spPr>
          <a:xfrm>
            <a:off x="406750" y="293072"/>
            <a:ext cx="4677300" cy="132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078037"/>
                </a:solidFill>
              </a:rPr>
              <a:t>In A Nutshell</a:t>
            </a:r>
            <a:br>
              <a:rPr lang="en-GB" sz="4400" b="1">
                <a:solidFill>
                  <a:srgbClr val="078037"/>
                </a:solidFill>
              </a:rPr>
            </a:br>
            <a:r>
              <a:rPr lang="en-GB" sz="4400">
                <a:solidFill>
                  <a:schemeClr val="dk2"/>
                </a:solidFill>
              </a:rPr>
              <a:t>Podcast</a:t>
            </a:r>
            <a:endParaRPr sz="4400">
              <a:solidFill>
                <a:schemeClr val="dk2"/>
              </a:solidFill>
            </a:endParaRPr>
          </a:p>
        </p:txBody>
      </p:sp>
      <p:pic>
        <p:nvPicPr>
          <p:cNvPr id="127" name="Google Shape;127;p27" title="In A Nutshell Podcast Profile.png"/>
          <p:cNvPicPr preferRelativeResize="0"/>
          <p:nvPr/>
        </p:nvPicPr>
        <p:blipFill rotWithShape="1">
          <a:blip r:embed="rId3">
            <a:alphaModFix/>
          </a:blip>
          <a:srcRect b="12103"/>
          <a:stretch/>
        </p:blipFill>
        <p:spPr>
          <a:xfrm>
            <a:off x="4821050" y="0"/>
            <a:ext cx="4322947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p27"/>
          <p:cNvCxnSpPr/>
          <p:nvPr/>
        </p:nvCxnSpPr>
        <p:spPr>
          <a:xfrm>
            <a:off x="397750" y="2393916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9" name="Google Shape;129;p27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p27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7" title="qr-code-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575" y="2613625"/>
            <a:ext cx="2242650" cy="224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7"/>
          <p:cNvSpPr txBox="1"/>
          <p:nvPr/>
        </p:nvSpPr>
        <p:spPr>
          <a:xfrm>
            <a:off x="421575" y="1619391"/>
            <a:ext cx="39816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999999"/>
                </a:solidFill>
              </a:rPr>
              <a:t>Your weekly dose of plant-based nutrition and lifestyle medicine education</a:t>
            </a:r>
            <a:endParaRPr sz="1600" b="1"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>
            <a:spLocks noGrp="1"/>
          </p:cNvSpPr>
          <p:nvPr>
            <p:ph type="ctrTitle"/>
          </p:nvPr>
        </p:nvSpPr>
        <p:spPr>
          <a:xfrm>
            <a:off x="406750" y="223168"/>
            <a:ext cx="4677300" cy="134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078037"/>
                </a:solidFill>
              </a:rPr>
              <a:t>Plants First Healthcare</a:t>
            </a:r>
            <a:endParaRPr sz="4400">
              <a:solidFill>
                <a:srgbClr val="078037"/>
              </a:solidFill>
            </a:endParaRPr>
          </a:p>
        </p:txBody>
      </p:sp>
      <p:cxnSp>
        <p:nvCxnSpPr>
          <p:cNvPr id="138" name="Google Shape;138;p28"/>
          <p:cNvCxnSpPr/>
          <p:nvPr/>
        </p:nvCxnSpPr>
        <p:spPr>
          <a:xfrm>
            <a:off x="397750" y="2586701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9" name="Google Shape;139;p28" descr="A group of logos with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4063" y="2585650"/>
            <a:ext cx="3205520" cy="224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8" title="qr-code-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750" y="2767853"/>
            <a:ext cx="2242649" cy="224264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8"/>
          <p:cNvSpPr txBox="1"/>
          <p:nvPr/>
        </p:nvSpPr>
        <p:spPr>
          <a:xfrm>
            <a:off x="421575" y="1480578"/>
            <a:ext cx="43440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999999"/>
                </a:solidFill>
              </a:rPr>
              <a:t>Supporting the NHS to prioritise plant-based meals on patient and staff menus.</a:t>
            </a:r>
            <a:endParaRPr sz="1600">
              <a:solidFill>
                <a:srgbClr val="99999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999999"/>
                </a:solidFill>
              </a:rPr>
              <a:t>Supported by 24 healthcare organisations.</a:t>
            </a:r>
            <a:endParaRPr sz="1600" b="1">
              <a:solidFill>
                <a:srgbClr val="999999"/>
              </a:solidFill>
            </a:endParaRPr>
          </a:p>
        </p:txBody>
      </p:sp>
      <p:pic>
        <p:nvPicPr>
          <p:cNvPr id="142" name="Google Shape;142;p28" title="cropped-PFH-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0000" y="468100"/>
            <a:ext cx="1509725" cy="15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8" name="Google Shape;148;p29" title="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4275" y="786550"/>
            <a:ext cx="3290008" cy="46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9"/>
          <p:cNvSpPr txBox="1">
            <a:spLocks noGrp="1"/>
          </p:cNvSpPr>
          <p:nvPr>
            <p:ph type="ctrTitle"/>
          </p:nvPr>
        </p:nvSpPr>
        <p:spPr>
          <a:xfrm>
            <a:off x="314200" y="265922"/>
            <a:ext cx="4479000" cy="18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500" b="1">
                <a:solidFill>
                  <a:srgbClr val="078037"/>
                </a:solidFill>
              </a:rPr>
              <a:t>Download the</a:t>
            </a:r>
            <a:br>
              <a:rPr lang="en-GB" sz="3500" b="1">
                <a:solidFill>
                  <a:srgbClr val="078037"/>
                </a:solidFill>
              </a:rPr>
            </a:br>
            <a:r>
              <a:rPr lang="en-GB" sz="3500" b="1">
                <a:solidFill>
                  <a:srgbClr val="078037"/>
                </a:solidFill>
              </a:rPr>
              <a:t>Food in Healthcare Report</a:t>
            </a:r>
            <a:endParaRPr sz="3500">
              <a:solidFill>
                <a:schemeClr val="dk2"/>
              </a:solidFill>
            </a:endParaRPr>
          </a:p>
        </p:txBody>
      </p:sp>
      <p:cxnSp>
        <p:nvCxnSpPr>
          <p:cNvPr id="150" name="Google Shape;150;p29"/>
          <p:cNvCxnSpPr/>
          <p:nvPr/>
        </p:nvCxnSpPr>
        <p:spPr>
          <a:xfrm>
            <a:off x="397750" y="23322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1" name="Google Shape;151;p29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9" title="qr-code-1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750" y="2613625"/>
            <a:ext cx="2242648" cy="22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9" title="PLANTS-FIRST-HEALTHCARE-REPORT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7899" y="1252841"/>
            <a:ext cx="2301156" cy="3297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>
            <a:spLocks noGrp="1"/>
          </p:cNvSpPr>
          <p:nvPr>
            <p:ph type="ctrTitle"/>
          </p:nvPr>
        </p:nvSpPr>
        <p:spPr>
          <a:xfrm>
            <a:off x="406750" y="293066"/>
            <a:ext cx="4677300" cy="18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078037"/>
                </a:solidFill>
              </a:rPr>
              <a:t>Become a member</a:t>
            </a:r>
            <a:endParaRPr sz="4400">
              <a:solidFill>
                <a:srgbClr val="078037"/>
              </a:solidFill>
            </a:endParaRPr>
          </a:p>
        </p:txBody>
      </p:sp>
      <p:pic>
        <p:nvPicPr>
          <p:cNvPr id="159" name="Google Shape;159;p30" title="P1180349-1.jpg"/>
          <p:cNvPicPr preferRelativeResize="0"/>
          <p:nvPr/>
        </p:nvPicPr>
        <p:blipFill rotWithShape="1">
          <a:blip r:embed="rId3">
            <a:alphaModFix/>
          </a:blip>
          <a:srcRect l="24754" r="12210"/>
          <a:stretch/>
        </p:blipFill>
        <p:spPr>
          <a:xfrm>
            <a:off x="4821050" y="0"/>
            <a:ext cx="4322946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30"/>
          <p:cNvCxnSpPr/>
          <p:nvPr/>
        </p:nvCxnSpPr>
        <p:spPr>
          <a:xfrm>
            <a:off x="397750" y="23322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1" name="Google Shape;161;p30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2" name="Google Shape;162;p30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0"/>
          <p:cNvSpPr txBox="1"/>
          <p:nvPr/>
        </p:nvSpPr>
        <p:spPr>
          <a:xfrm>
            <a:off x="449218" y="433620"/>
            <a:ext cx="40611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999999"/>
                </a:solidFill>
              </a:rPr>
              <a:t>Be part of our thriving community.</a:t>
            </a:r>
            <a:endParaRPr sz="1600">
              <a:solidFill>
                <a:srgbClr val="999999"/>
              </a:solidFill>
            </a:endParaRPr>
          </a:p>
        </p:txBody>
      </p:sp>
      <p:pic>
        <p:nvPicPr>
          <p:cNvPr id="164" name="Google Shape;164;p30" title="qr-code-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750" y="2613625"/>
            <a:ext cx="2242649" cy="2242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1" title="Shireen's course post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8000" y="0"/>
            <a:ext cx="4156001" cy="475475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1"/>
          <p:cNvSpPr txBox="1">
            <a:spLocks noGrp="1"/>
          </p:cNvSpPr>
          <p:nvPr>
            <p:ph type="ctrTitle"/>
          </p:nvPr>
        </p:nvSpPr>
        <p:spPr>
          <a:xfrm>
            <a:off x="314200" y="593788"/>
            <a:ext cx="4677300" cy="18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rgbClr val="078037"/>
                </a:solidFill>
              </a:rPr>
              <a:t>Plant-Based Nutrition</a:t>
            </a:r>
            <a:br>
              <a:rPr lang="en-GB" sz="4000" b="1">
                <a:solidFill>
                  <a:srgbClr val="078037"/>
                </a:solidFill>
              </a:rPr>
            </a:br>
            <a:r>
              <a:rPr lang="en-GB" sz="4000">
                <a:solidFill>
                  <a:schemeClr val="dk2"/>
                </a:solidFill>
              </a:rPr>
              <a:t>Online Course</a:t>
            </a:r>
            <a:endParaRPr sz="4000">
              <a:solidFill>
                <a:schemeClr val="dk2"/>
              </a:solidFill>
            </a:endParaRPr>
          </a:p>
        </p:txBody>
      </p:sp>
      <p:cxnSp>
        <p:nvCxnSpPr>
          <p:cNvPr id="171" name="Google Shape;171;p31"/>
          <p:cNvCxnSpPr/>
          <p:nvPr/>
        </p:nvCxnSpPr>
        <p:spPr>
          <a:xfrm>
            <a:off x="397750" y="24837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31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5837" y="4478600"/>
            <a:ext cx="336536" cy="34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1" title="qr-code-6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750" y="2613625"/>
            <a:ext cx="2242650" cy="224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1"/>
          <p:cNvSpPr txBox="1"/>
          <p:nvPr/>
        </p:nvSpPr>
        <p:spPr>
          <a:xfrm>
            <a:off x="341374" y="421213"/>
            <a:ext cx="40611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999999"/>
                </a:solidFill>
              </a:rPr>
              <a:t>University of Winchester</a:t>
            </a:r>
            <a:endParaRPr sz="1600">
              <a:solidFill>
                <a:srgbClr val="999999"/>
              </a:solidFill>
            </a:endParaRPr>
          </a:p>
        </p:txBody>
      </p:sp>
      <p:pic>
        <p:nvPicPr>
          <p:cNvPr id="175" name="Google Shape;175;p31" title="logo-blac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4449" y="4507889"/>
            <a:ext cx="996500" cy="28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>
            <a:spLocks noGrp="1"/>
          </p:cNvSpPr>
          <p:nvPr>
            <p:ph type="ctrTitle"/>
          </p:nvPr>
        </p:nvSpPr>
        <p:spPr>
          <a:xfrm>
            <a:off x="314200" y="388814"/>
            <a:ext cx="4677300" cy="18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760" b="1">
                <a:solidFill>
                  <a:srgbClr val="078037"/>
                </a:solidFill>
              </a:rPr>
              <a:t>Lifestyle Medicine for Cancer Prevention and Survivorship</a:t>
            </a:r>
            <a:br>
              <a:rPr lang="en-GB" sz="2760" b="1">
                <a:solidFill>
                  <a:srgbClr val="078037"/>
                </a:solidFill>
              </a:rPr>
            </a:br>
            <a:r>
              <a:rPr lang="en-GB" sz="2760">
                <a:solidFill>
                  <a:schemeClr val="dk2"/>
                </a:solidFill>
              </a:rPr>
              <a:t>Online Course</a:t>
            </a:r>
            <a:endParaRPr sz="2760">
              <a:solidFill>
                <a:schemeClr val="dk2"/>
              </a:solidFill>
            </a:endParaRPr>
          </a:p>
        </p:txBody>
      </p:sp>
      <p:cxnSp>
        <p:nvCxnSpPr>
          <p:cNvPr id="181" name="Google Shape;181;p32"/>
          <p:cNvCxnSpPr/>
          <p:nvPr/>
        </p:nvCxnSpPr>
        <p:spPr>
          <a:xfrm>
            <a:off x="397750" y="23322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2" name="Google Shape;182;p32" title="qr-code-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750" y="2613625"/>
            <a:ext cx="2242648" cy="224264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2"/>
          <p:cNvSpPr txBox="1"/>
          <p:nvPr/>
        </p:nvSpPr>
        <p:spPr>
          <a:xfrm>
            <a:off x="341374" y="305353"/>
            <a:ext cx="40611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999999"/>
                </a:solidFill>
              </a:rPr>
              <a:t>University of Winchester</a:t>
            </a:r>
            <a:endParaRPr sz="1600">
              <a:solidFill>
                <a:srgbClr val="999999"/>
              </a:solidFill>
            </a:endParaRPr>
          </a:p>
        </p:txBody>
      </p:sp>
      <p:pic>
        <p:nvPicPr>
          <p:cNvPr id="184" name="Google Shape;184;p32" title="Shireen's course post-5.png"/>
          <p:cNvPicPr preferRelativeResize="0"/>
          <p:nvPr/>
        </p:nvPicPr>
        <p:blipFill rotWithShape="1">
          <a:blip r:embed="rId4">
            <a:alphaModFix/>
          </a:blip>
          <a:srcRect t="1690" b="1690"/>
          <a:stretch/>
        </p:blipFill>
        <p:spPr>
          <a:xfrm>
            <a:off x="5623826" y="0"/>
            <a:ext cx="3520176" cy="440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2" title="logo-black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5500" y="4584417"/>
            <a:ext cx="1760077" cy="50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>
            <a:spLocks noGrp="1"/>
          </p:cNvSpPr>
          <p:nvPr>
            <p:ph type="ctrTitle"/>
          </p:nvPr>
        </p:nvSpPr>
        <p:spPr>
          <a:xfrm>
            <a:off x="314200" y="265922"/>
            <a:ext cx="4479000" cy="18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500" b="1">
                <a:solidFill>
                  <a:srgbClr val="078037"/>
                </a:solidFill>
              </a:rPr>
              <a:t>Join the FREE</a:t>
            </a:r>
            <a:br>
              <a:rPr lang="en-GB" sz="3500" b="1">
                <a:solidFill>
                  <a:srgbClr val="078037"/>
                </a:solidFill>
              </a:rPr>
            </a:br>
            <a:r>
              <a:rPr lang="en-GB" sz="3500" b="1">
                <a:solidFill>
                  <a:srgbClr val="078037"/>
                </a:solidFill>
              </a:rPr>
              <a:t>21 Day Plant-Based Health Challenge</a:t>
            </a:r>
            <a:endParaRPr sz="3500">
              <a:solidFill>
                <a:schemeClr val="dk2"/>
              </a:solidFill>
            </a:endParaRPr>
          </a:p>
        </p:txBody>
      </p:sp>
      <p:cxnSp>
        <p:nvCxnSpPr>
          <p:cNvPr id="191" name="Google Shape;191;p33"/>
          <p:cNvCxnSpPr/>
          <p:nvPr/>
        </p:nvCxnSpPr>
        <p:spPr>
          <a:xfrm>
            <a:off x="397750" y="23322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" name="Google Shape;192;p33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33" title="ima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3" title="qr-code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750" y="2613625"/>
            <a:ext cx="2242649" cy="224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3" title="21day-recipe-book-peek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3201" y="1322999"/>
            <a:ext cx="4379472" cy="3588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4" title="Untitled-2.png"/>
          <p:cNvPicPr preferRelativeResize="0"/>
          <p:nvPr/>
        </p:nvPicPr>
        <p:blipFill rotWithShape="1">
          <a:blip r:embed="rId3">
            <a:alphaModFix/>
          </a:blip>
          <a:srcRect l="25798" r="26924"/>
          <a:stretch/>
        </p:blipFill>
        <p:spPr>
          <a:xfrm>
            <a:off x="4821050" y="0"/>
            <a:ext cx="43229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4"/>
          <p:cNvSpPr txBox="1">
            <a:spLocks noGrp="1"/>
          </p:cNvSpPr>
          <p:nvPr>
            <p:ph type="ctrTitle"/>
          </p:nvPr>
        </p:nvSpPr>
        <p:spPr>
          <a:xfrm>
            <a:off x="282525" y="724705"/>
            <a:ext cx="4677300" cy="61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26329"/>
              <a:buNone/>
            </a:pPr>
            <a:r>
              <a:rPr lang="en-GB" sz="3759">
                <a:solidFill>
                  <a:schemeClr val="dk2"/>
                </a:solidFill>
              </a:rPr>
              <a:t>IBLM Certification</a:t>
            </a:r>
            <a:endParaRPr sz="3759">
              <a:solidFill>
                <a:schemeClr val="dk2"/>
              </a:solidFill>
            </a:endParaRPr>
          </a:p>
        </p:txBody>
      </p:sp>
      <p:cxnSp>
        <p:nvCxnSpPr>
          <p:cNvPr id="202" name="Google Shape;202;p34"/>
          <p:cNvCxnSpPr/>
          <p:nvPr/>
        </p:nvCxnSpPr>
        <p:spPr>
          <a:xfrm>
            <a:off x="397750" y="238960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3" name="Google Shape;203;p34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4" name="Google Shape;204;p34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4" title="qr-code-9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750" y="2613625"/>
            <a:ext cx="2242649" cy="224264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4"/>
          <p:cNvSpPr txBox="1">
            <a:spLocks noGrp="1"/>
          </p:cNvSpPr>
          <p:nvPr>
            <p:ph type="ctrTitle"/>
          </p:nvPr>
        </p:nvSpPr>
        <p:spPr>
          <a:xfrm>
            <a:off x="282525" y="1163039"/>
            <a:ext cx="4677300" cy="117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59" b="1">
                <a:solidFill>
                  <a:srgbClr val="078037"/>
                </a:solidFill>
              </a:rPr>
              <a:t>Get certified in Lifestyle Medicine</a:t>
            </a:r>
            <a:endParaRPr sz="3759">
              <a:solidFill>
                <a:srgbClr val="07803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5" title="Screenshot 2025-09-23 at 5.03.5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98105">
            <a:off x="7218857" y="2494954"/>
            <a:ext cx="1286008" cy="183367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2" name="Google Shape;212;p35" title="S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7575" y="1297125"/>
            <a:ext cx="2417276" cy="344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5" title="Screenshot 2025-09-23 at 5.03.09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9251" y="1822113"/>
            <a:ext cx="1605149" cy="230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5" title="S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16724">
            <a:off x="4623288" y="808068"/>
            <a:ext cx="2701475" cy="3851963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5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6" name="Google Shape;216;p35" title="imag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5" title="qr-code-10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7750" y="2613625"/>
            <a:ext cx="2242649" cy="224264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5"/>
          <p:cNvSpPr txBox="1">
            <a:spLocks noGrp="1"/>
          </p:cNvSpPr>
          <p:nvPr>
            <p:ph type="ctrTitle"/>
          </p:nvPr>
        </p:nvSpPr>
        <p:spPr>
          <a:xfrm>
            <a:off x="282525" y="1019057"/>
            <a:ext cx="4677300" cy="117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59" b="1">
                <a:solidFill>
                  <a:srgbClr val="078037"/>
                </a:solidFill>
              </a:rPr>
              <a:t>Download FREE Factsheets</a:t>
            </a:r>
            <a:endParaRPr sz="3759">
              <a:solidFill>
                <a:srgbClr val="078037"/>
              </a:solidFill>
            </a:endParaRPr>
          </a:p>
        </p:txBody>
      </p:sp>
      <p:pic>
        <p:nvPicPr>
          <p:cNvPr id="219" name="Google Shape;219;p35" title="Screenshot 2025-09-23 at 5.02.57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716721">
            <a:off x="4993419" y="1404279"/>
            <a:ext cx="1819286" cy="25684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Google Shape;220;p35"/>
          <p:cNvCxnSpPr/>
          <p:nvPr/>
        </p:nvCxnSpPr>
        <p:spPr>
          <a:xfrm>
            <a:off x="397750" y="23322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>
            <a:spLocks noGrp="1"/>
          </p:cNvSpPr>
          <p:nvPr>
            <p:ph type="ctrTitle"/>
          </p:nvPr>
        </p:nvSpPr>
        <p:spPr>
          <a:xfrm>
            <a:off x="305400" y="255041"/>
            <a:ext cx="4677300" cy="18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078037"/>
                </a:solidFill>
              </a:rPr>
              <a:t>Live webinars</a:t>
            </a:r>
            <a:br>
              <a:rPr lang="en-GB" sz="4400" b="1">
                <a:solidFill>
                  <a:srgbClr val="078037"/>
                </a:solidFill>
              </a:rPr>
            </a:br>
            <a:r>
              <a:rPr lang="en-GB" sz="2511">
                <a:solidFill>
                  <a:schemeClr val="dk2"/>
                </a:solidFill>
              </a:rPr>
              <a:t>Free to join for everyone.</a:t>
            </a:r>
            <a:endParaRPr sz="251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078037"/>
                </a:solidFill>
              </a:rPr>
              <a:t>CPD-accredited</a:t>
            </a:r>
            <a:r>
              <a:rPr lang="en-GB" sz="4400">
                <a:solidFill>
                  <a:srgbClr val="078037"/>
                </a:solidFill>
              </a:rPr>
              <a:t> </a:t>
            </a:r>
            <a:endParaRPr sz="4400">
              <a:solidFill>
                <a:srgbClr val="078037"/>
              </a:solidFill>
            </a:endParaRPr>
          </a:p>
        </p:txBody>
      </p:sp>
      <p:pic>
        <p:nvPicPr>
          <p:cNvPr id="226" name="Google Shape;226;p36" title="pexels-ivan-samkov-4240497.jpg"/>
          <p:cNvPicPr preferRelativeResize="0"/>
          <p:nvPr/>
        </p:nvPicPr>
        <p:blipFill rotWithShape="1">
          <a:blip r:embed="rId3">
            <a:alphaModFix/>
          </a:blip>
          <a:srcRect t="824" b="19873"/>
          <a:stretch/>
        </p:blipFill>
        <p:spPr>
          <a:xfrm>
            <a:off x="4821050" y="0"/>
            <a:ext cx="4322948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7" name="Google Shape;227;p36"/>
          <p:cNvCxnSpPr/>
          <p:nvPr/>
        </p:nvCxnSpPr>
        <p:spPr>
          <a:xfrm>
            <a:off x="397750" y="23322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28" name="Google Shape;228;p36" title="qr-cod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750" y="2613618"/>
            <a:ext cx="2242652" cy="224265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6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0" name="Google Shape;230;p36" title="imag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7" title="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8037" y="1112824"/>
            <a:ext cx="1597693" cy="2278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7" title="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0780" y="1073334"/>
            <a:ext cx="1597693" cy="2278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7" title="Living-PCOS-fre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6150" y="1368138"/>
            <a:ext cx="1033033" cy="162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7" title="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1429" y="1030099"/>
            <a:ext cx="1597693" cy="227809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7"/>
          <p:cNvSpPr/>
          <p:nvPr/>
        </p:nvSpPr>
        <p:spPr>
          <a:xfrm>
            <a:off x="7361975" y="0"/>
            <a:ext cx="1323000" cy="132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0" name="Google Shape;240;p37" title="imag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3863" y="197583"/>
            <a:ext cx="886349" cy="90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7" title="qr-code-11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7750" y="2613625"/>
            <a:ext cx="2242649" cy="224264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7"/>
          <p:cNvSpPr txBox="1">
            <a:spLocks noGrp="1"/>
          </p:cNvSpPr>
          <p:nvPr>
            <p:ph type="ctrTitle"/>
          </p:nvPr>
        </p:nvSpPr>
        <p:spPr>
          <a:xfrm>
            <a:off x="282525" y="664523"/>
            <a:ext cx="4677300" cy="152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26329"/>
              <a:buNone/>
            </a:pPr>
            <a:r>
              <a:rPr lang="en-GB" sz="3759" b="1">
                <a:solidFill>
                  <a:srgbClr val="078037"/>
                </a:solidFill>
              </a:rPr>
              <a:t>Explore Our Recommended Books</a:t>
            </a:r>
            <a:endParaRPr sz="3759">
              <a:solidFill>
                <a:srgbClr val="078037"/>
              </a:solidFill>
            </a:endParaRPr>
          </a:p>
        </p:txBody>
      </p:sp>
      <p:cxnSp>
        <p:nvCxnSpPr>
          <p:cNvPr id="243" name="Google Shape;243;p37"/>
          <p:cNvCxnSpPr/>
          <p:nvPr/>
        </p:nvCxnSpPr>
        <p:spPr>
          <a:xfrm>
            <a:off x="397750" y="2332225"/>
            <a:ext cx="4061100" cy="0"/>
          </a:xfrm>
          <a:prstGeom prst="straightConnector1">
            <a:avLst/>
          </a:prstGeom>
          <a:noFill/>
          <a:ln w="19050" cap="flat" cmpd="sng">
            <a:solidFill>
              <a:srgbClr val="F763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44" name="Google Shape;244;p37" title="Eating-Plant-Bassed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90257" y="1364951"/>
            <a:ext cx="1033033" cy="1626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7" title="plant-based-nutrition-in-clinical-practice_-e1674641846614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78498" y="1364942"/>
            <a:ext cx="1221125" cy="1626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7" title="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9112" y="2929075"/>
            <a:ext cx="1597693" cy="2278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7" title="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0780" y="2889585"/>
            <a:ext cx="1597693" cy="2278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7" title="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1429" y="2846350"/>
            <a:ext cx="1597693" cy="2278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7" title="plant-power-doctor-Gemma-Newman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97490" y="3196576"/>
            <a:ext cx="1033025" cy="158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7" title="9781399801249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00973" y="3196550"/>
            <a:ext cx="1033025" cy="1584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7" title="we-cook-planets-s-bentley-cover-1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8900" y="3193775"/>
            <a:ext cx="1221125" cy="159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Macintosh PowerPoint</Application>
  <PresentationFormat>On-screen Show (16:9)</PresentationFormat>
  <Paragraphs>34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Simple Light</vt:lpstr>
      <vt:lpstr>Simple Light</vt:lpstr>
      <vt:lpstr>NLMC25 Virtual Conference </vt:lpstr>
      <vt:lpstr>NLMC25 LIVE</vt:lpstr>
      <vt:lpstr>In A Nutshell Podcast</vt:lpstr>
      <vt:lpstr>Plants First Healthcare</vt:lpstr>
      <vt:lpstr>Download the Food in Healthcare Report</vt:lpstr>
      <vt:lpstr>Become a member</vt:lpstr>
      <vt:lpstr>Plant-Based Nutrition Online Course</vt:lpstr>
      <vt:lpstr>Lifestyle Medicine for Cancer Prevention and Survivorship Online Course</vt:lpstr>
      <vt:lpstr>Join the FREE 21 Day Plant-Based Health Challenge</vt:lpstr>
      <vt:lpstr>IBLM Certification</vt:lpstr>
      <vt:lpstr>Download FREE Factsheets</vt:lpstr>
      <vt:lpstr>Live webinars Free to join for everyone. CPD-accredited </vt:lpstr>
      <vt:lpstr>Explore Our Recommended Books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KASSAM, Shireen (KING'S COLLEGE HOSPITAL NHS FOUNDATION TRUST)</cp:lastModifiedBy>
  <cp:revision>1</cp:revision>
  <dcterms:modified xsi:type="dcterms:W3CDTF">2025-09-30T13:07:05Z</dcterms:modified>
</cp:coreProperties>
</file>